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1" r:id="rId2"/>
    <p:sldId id="318" r:id="rId3"/>
    <p:sldId id="317" r:id="rId4"/>
    <p:sldId id="320" r:id="rId5"/>
    <p:sldId id="322" r:id="rId6"/>
    <p:sldId id="321" r:id="rId7"/>
    <p:sldId id="319" r:id="rId8"/>
    <p:sldId id="32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49"/>
    <p:restoredTop sz="96907"/>
  </p:normalViewPr>
  <p:slideViewPr>
    <p:cSldViewPr snapToGrid="0" snapToObjects="1">
      <p:cViewPr varScale="1">
        <p:scale>
          <a:sx n="151" d="100"/>
          <a:sy n="151" d="100"/>
        </p:scale>
        <p:origin x="1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6F39-5B81-F14A-BBDE-DA212CECB460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2DA1-F50C-894E-A070-2C99AC32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1737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16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33"/>
            <a:ext cx="6934200" cy="709367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3880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1200"/>
              </a:spcBef>
              <a:defRPr sz="2000" b="1">
                <a:solidFill>
                  <a:srgbClr val="17375E"/>
                </a:solidFill>
              </a:defRPr>
            </a:lvl1pPr>
            <a:lvl2pPr marL="514350" indent="-238125">
              <a:spcBef>
                <a:spcPts val="600"/>
              </a:spcBef>
              <a:defRPr sz="1800">
                <a:solidFill>
                  <a:srgbClr val="17375E"/>
                </a:solidFill>
              </a:defRPr>
            </a:lvl2pPr>
            <a:lvl3pPr marL="795338" indent="-211138">
              <a:spcBef>
                <a:spcPts val="600"/>
              </a:spcBef>
              <a:buFont typeface="Lucida Grande"/>
              <a:buChar char="»"/>
              <a:defRPr sz="1600">
                <a:solidFill>
                  <a:srgbClr val="17375E"/>
                </a:solidFill>
              </a:defRPr>
            </a:lvl3pPr>
            <a:lvl4pPr>
              <a:spcBef>
                <a:spcPts val="0"/>
              </a:spcBef>
              <a:defRPr sz="800">
                <a:solidFill>
                  <a:srgbClr val="17375E"/>
                </a:solidFill>
              </a:defRPr>
            </a:lvl4pPr>
            <a:lvl5pPr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33"/>
            <a:ext cx="6934200" cy="709367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1737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1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rot="10800000">
            <a:off x="457200" y="915989"/>
            <a:ext cx="8229600" cy="0"/>
          </a:xfrm>
          <a:prstGeom prst="line">
            <a:avLst/>
          </a:prstGeom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78395" y="6581001"/>
            <a:ext cx="365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DC4547-DE4A-C149-8A5F-1F3A84A1DDC2}" type="slidenum">
              <a:rPr lang="en-US" sz="120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1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81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153988" algn="l" defTabSz="342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33363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69863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Remarks for Michael </a:t>
            </a:r>
            <a:r>
              <a:rPr lang="en-US" dirty="0" err="1"/>
              <a:t>Athans</a:t>
            </a:r>
            <a:br>
              <a:rPr lang="en-US" dirty="0"/>
            </a:br>
            <a:r>
              <a:rPr lang="en-US" dirty="0"/>
              <a:t>Memorial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Nils R. Sandell</a:t>
            </a:r>
          </a:p>
          <a:p>
            <a:r>
              <a:rPr lang="en-US" dirty="0"/>
              <a:t>July 9, 2020</a:t>
            </a:r>
          </a:p>
        </p:txBody>
      </p:sp>
    </p:spTree>
    <p:extLst>
      <p:ext uri="{BB962C8B-B14F-4D97-AF65-F5344CB8AC3E}">
        <p14:creationId xmlns:p14="http://schemas.microsoft.com/office/powerpoint/2010/main" val="24403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16922"/>
          </a:xfrm>
        </p:spPr>
        <p:txBody>
          <a:bodyPr/>
          <a:lstStyle/>
          <a:p>
            <a:r>
              <a:rPr lang="en-US" sz="2400" dirty="0"/>
              <a:t>First heard of Michael when my supervisor at Bell Labs recommended Michael as PhD advisor</a:t>
            </a:r>
          </a:p>
          <a:p>
            <a:pPr lvl="1"/>
            <a:r>
              <a:rPr lang="en-US" sz="2200" dirty="0"/>
              <a:t>Wonderful teacher, mentor, supporter – and quite a character</a:t>
            </a:r>
          </a:p>
          <a:p>
            <a:r>
              <a:rPr lang="en-US" sz="2400" dirty="0"/>
              <a:t>Michael was very entrepreneurial</a:t>
            </a:r>
          </a:p>
          <a:p>
            <a:pPr lvl="1"/>
            <a:r>
              <a:rPr lang="en-US" sz="2200" dirty="0"/>
              <a:t>Consultant for Systems Control – Michael loved to go there </a:t>
            </a:r>
          </a:p>
          <a:p>
            <a:pPr lvl="1"/>
            <a:r>
              <a:rPr lang="en-US" sz="2200" dirty="0"/>
              <a:t>We planned to start a company when I graduated</a:t>
            </a:r>
          </a:p>
          <a:p>
            <a:pPr lvl="1"/>
            <a:r>
              <a:rPr lang="en-US" sz="2200" dirty="0"/>
              <a:t>A year before my graduation, Michael stopped talking about it </a:t>
            </a:r>
          </a:p>
          <a:p>
            <a:pPr lvl="1"/>
            <a:r>
              <a:rPr lang="en-US" sz="2200" dirty="0"/>
              <a:t>He became Director of LIDS and I joined the MIT faculty</a:t>
            </a:r>
          </a:p>
          <a:p>
            <a:r>
              <a:rPr lang="en-US" sz="2400" dirty="0"/>
              <a:t>Great atmosphere at LIDS</a:t>
            </a:r>
          </a:p>
          <a:p>
            <a:pPr lvl="1"/>
            <a:r>
              <a:rPr lang="en-US" sz="2200" dirty="0"/>
              <a:t>Very strong control group – </a:t>
            </a:r>
            <a:r>
              <a:rPr lang="en-US" sz="2200" dirty="0" err="1"/>
              <a:t>Bertsekas</a:t>
            </a:r>
            <a:r>
              <a:rPr lang="en-US" sz="2200" dirty="0"/>
              <a:t>, </a:t>
            </a:r>
            <a:r>
              <a:rPr lang="en-US" sz="2200" dirty="0" err="1"/>
              <a:t>Mitter</a:t>
            </a:r>
            <a:r>
              <a:rPr lang="en-US" sz="2200" dirty="0"/>
              <a:t>, </a:t>
            </a:r>
            <a:r>
              <a:rPr lang="en-US" sz="2200" dirty="0" err="1"/>
              <a:t>Willsky</a:t>
            </a:r>
            <a:r>
              <a:rPr lang="en-US" sz="2200" dirty="0"/>
              <a:t>, etc.</a:t>
            </a:r>
          </a:p>
          <a:p>
            <a:pPr lvl="1"/>
            <a:r>
              <a:rPr lang="en-US" sz="2200" dirty="0"/>
              <a:t>Communications group joined – Davenport, Gallagher, etc.</a:t>
            </a:r>
          </a:p>
          <a:p>
            <a:pPr lvl="1"/>
            <a:r>
              <a:rPr lang="en-US" sz="2200" dirty="0"/>
              <a:t>Michael wanted to try out control theory on practical problems</a:t>
            </a:r>
          </a:p>
          <a:p>
            <a:pPr lvl="1"/>
            <a:r>
              <a:rPr lang="en-US" sz="2200" dirty="0"/>
              <a:t>Wide variety of projects, very entrepreneurial atmosphere</a:t>
            </a:r>
          </a:p>
        </p:txBody>
      </p:sp>
    </p:spTree>
    <p:extLst>
      <p:ext uri="{BB962C8B-B14F-4D97-AF65-F5344CB8AC3E}">
        <p14:creationId xmlns:p14="http://schemas.microsoft.com/office/powerpoint/2010/main" val="280180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40033"/>
          </a:xfrm>
        </p:spPr>
        <p:txBody>
          <a:bodyPr/>
          <a:lstStyle/>
          <a:p>
            <a:r>
              <a:rPr lang="en-US" sz="2400" dirty="0"/>
              <a:t>Modeling and robust control</a:t>
            </a:r>
          </a:p>
          <a:p>
            <a:pPr lvl="1"/>
            <a:r>
              <a:rPr lang="en-US" sz="2200" dirty="0"/>
              <a:t>Theory didn’t always work out</a:t>
            </a:r>
          </a:p>
          <a:p>
            <a:pPr lvl="1"/>
            <a:r>
              <a:rPr lang="en-US" sz="2200" dirty="0"/>
              <a:t>Problem was dependence on inaccurate models</a:t>
            </a:r>
          </a:p>
          <a:p>
            <a:pPr lvl="1"/>
            <a:r>
              <a:rPr lang="en-US" sz="2200" dirty="0"/>
              <a:t>Brought Gunter Stein to MIT, supervised Mike Safonov PhD thesis</a:t>
            </a:r>
          </a:p>
          <a:p>
            <a:pPr lvl="1"/>
            <a:r>
              <a:rPr lang="en-US" sz="2200" dirty="0"/>
              <a:t>Led to MIT contributions to robust control theory – controllers that work even when models are inaccurate</a:t>
            </a:r>
          </a:p>
          <a:p>
            <a:pPr lvl="1"/>
            <a:r>
              <a:rPr lang="en-US" sz="2200" dirty="0"/>
              <a:t>In these days of coronavirus, when even politicians talk about models, I think about those days</a:t>
            </a:r>
          </a:p>
          <a:p>
            <a:pPr lvl="1"/>
            <a:r>
              <a:rPr lang="en-US" sz="2200" dirty="0"/>
              <a:t>“All models are wrong, but some are useful” – George Box</a:t>
            </a:r>
          </a:p>
          <a:p>
            <a:pPr lvl="1"/>
            <a:r>
              <a:rPr lang="en-US" sz="2200" dirty="0"/>
              <a:t>”Models have limitations, stupidity does not” – Michael </a:t>
            </a:r>
            <a:r>
              <a:rPr lang="en-US" sz="2200" dirty="0" err="1"/>
              <a:t>Athans</a:t>
            </a:r>
            <a:endParaRPr lang="en-US" sz="2200" dirty="0"/>
          </a:p>
          <a:p>
            <a:r>
              <a:rPr lang="en-US" sz="2400" dirty="0"/>
              <a:t>Transition to ALPHATECH</a:t>
            </a:r>
          </a:p>
          <a:p>
            <a:pPr lvl="1"/>
            <a:r>
              <a:rPr lang="en-US" sz="2200" dirty="0"/>
              <a:t>LIDS was a great training ground for starting a company</a:t>
            </a:r>
          </a:p>
          <a:p>
            <a:pPr lvl="1"/>
            <a:r>
              <a:rPr lang="en-US" sz="2200" dirty="0"/>
              <a:t>Michael and I founded ALPHATECH with Alan </a:t>
            </a:r>
            <a:r>
              <a:rPr lang="en-US" sz="2200" dirty="0" err="1"/>
              <a:t>Willsky</a:t>
            </a:r>
            <a:r>
              <a:rPr lang="en-US" sz="2200" dirty="0"/>
              <a:t>, Sol Gully and David Kleinman</a:t>
            </a:r>
          </a:p>
        </p:txBody>
      </p:sp>
    </p:spTree>
    <p:extLst>
      <p:ext uri="{BB962C8B-B14F-4D97-AF65-F5344CB8AC3E}">
        <p14:creationId xmlns:p14="http://schemas.microsoft.com/office/powerpoint/2010/main" val="8673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24480"/>
          </a:xfrm>
        </p:spPr>
        <p:txBody>
          <a:bodyPr/>
          <a:lstStyle/>
          <a:p>
            <a:r>
              <a:rPr lang="en-US" sz="2400" dirty="0"/>
              <a:t>Michael was the founding Chairman of ALPHATECH </a:t>
            </a:r>
          </a:p>
          <a:p>
            <a:pPr lvl="1"/>
            <a:r>
              <a:rPr lang="en-US" sz="2200" dirty="0"/>
              <a:t>Instrumental in winning initial contracts</a:t>
            </a:r>
          </a:p>
          <a:p>
            <a:pPr lvl="1"/>
            <a:r>
              <a:rPr lang="en-US" sz="2200" dirty="0"/>
              <a:t>Loyal and supportive of a young, green CEO</a:t>
            </a:r>
          </a:p>
          <a:p>
            <a:pPr lvl="1"/>
            <a:r>
              <a:rPr lang="en-US" sz="2200" dirty="0"/>
              <a:t>Technical staff loved to work with him as consultant</a:t>
            </a:r>
          </a:p>
          <a:p>
            <a:r>
              <a:rPr lang="en-US" sz="2400" dirty="0"/>
              <a:t>Michael moved to Portugal and then to Florida</a:t>
            </a:r>
          </a:p>
          <a:p>
            <a:pPr lvl="1"/>
            <a:r>
              <a:rPr lang="en-US" sz="2200" dirty="0"/>
              <a:t>Visited him several times, first time in 2002</a:t>
            </a:r>
          </a:p>
          <a:p>
            <a:pPr lvl="1"/>
            <a:r>
              <a:rPr lang="en-US" sz="2200" dirty="0"/>
              <a:t>He loved his “farm” in the countryside </a:t>
            </a:r>
            <a:r>
              <a:rPr lang="en-US" sz="2200"/>
              <a:t>outside Lisbon</a:t>
            </a:r>
            <a:endParaRPr lang="en-US" sz="2200" dirty="0"/>
          </a:p>
          <a:p>
            <a:r>
              <a:rPr lang="en-US" sz="2400" dirty="0"/>
              <a:t>Michael was unique and powerful presence to all those around him</a:t>
            </a:r>
          </a:p>
          <a:p>
            <a:pPr lvl="1"/>
            <a:r>
              <a:rPr lang="en-US" sz="2200" dirty="0"/>
              <a:t>More influential on my life than anyone outside of my wife and my parents</a:t>
            </a:r>
          </a:p>
          <a:p>
            <a:pPr lvl="1"/>
            <a:r>
              <a:rPr lang="en-US" sz="2200" dirty="0"/>
              <a:t>I will remember him always</a:t>
            </a:r>
          </a:p>
        </p:txBody>
      </p:sp>
    </p:spTree>
    <p:extLst>
      <p:ext uri="{BB962C8B-B14F-4D97-AF65-F5344CB8AC3E}">
        <p14:creationId xmlns:p14="http://schemas.microsoft.com/office/powerpoint/2010/main" val="373240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at </a:t>
            </a:r>
            <a:r>
              <a:rPr lang="en-US" dirty="0" err="1"/>
              <a:t>Sandell's</a:t>
            </a:r>
            <a:r>
              <a:rPr lang="en-US" dirty="0"/>
              <a:t> for Thanksgiving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8FB5D-B330-C84A-B763-62540498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1" y="1066800"/>
            <a:ext cx="8297037" cy="55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Gunter, Michael, Nils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F7F50-E5CF-044F-B344-7BF6AABF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" y="1012344"/>
            <a:ext cx="8316468" cy="54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2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ALPHATECH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22D10-EB97-6841-B6E7-06B5AEB02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" t="19285" r="13672" b="35403"/>
          <a:stretch/>
        </p:blipFill>
        <p:spPr>
          <a:xfrm>
            <a:off x="73205" y="1912615"/>
            <a:ext cx="8997589" cy="3624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E066FF-27BB-184B-AE4D-3D40716223B6}"/>
              </a:ext>
            </a:extLst>
          </p:cNvPr>
          <p:cNvSpPr txBox="1"/>
          <p:nvPr/>
        </p:nvSpPr>
        <p:spPr>
          <a:xfrm>
            <a:off x="1219200" y="1358900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Fred             Michael         Hal           Bob         Jack       Alan                 Linc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8BCE1-352F-7C4E-8167-0F0273F124AD}"/>
              </a:ext>
            </a:extLst>
          </p:cNvPr>
          <p:cNvSpPr txBox="1"/>
          <p:nvPr/>
        </p:nvSpPr>
        <p:spPr>
          <a:xfrm>
            <a:off x="825500" y="5721030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                    Gene                  Chuck                       Nils                      Dick</a:t>
            </a:r>
          </a:p>
        </p:txBody>
      </p:sp>
    </p:spTree>
    <p:extLst>
      <p:ext uri="{BB962C8B-B14F-4D97-AF65-F5344CB8AC3E}">
        <p14:creationId xmlns:p14="http://schemas.microsoft.com/office/powerpoint/2010/main" val="241095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Michael, Rita, Yvonne, Nils in Portugal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A1564-B41D-4942-963A-D04060B2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016000"/>
            <a:ext cx="772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7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mpd="sng"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372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1_Office Theme</vt:lpstr>
      <vt:lpstr>Remarks for Michael Athans Memorial Service</vt:lpstr>
      <vt:lpstr>Remarks 1</vt:lpstr>
      <vt:lpstr>Remarks 2</vt:lpstr>
      <vt:lpstr>Remarks 3</vt:lpstr>
      <vt:lpstr>Michael at Sandell's for Thanksgiving</vt:lpstr>
      <vt:lpstr>Gunter, Michael, Nils</vt:lpstr>
      <vt:lpstr>ALPHATECH Board</vt:lpstr>
      <vt:lpstr>Michael, Rita, Yvonne, Nils in Portugal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Strategy Summary</dc:title>
  <dc:creator>Luettgen Mark</dc:creator>
  <cp:lastModifiedBy>Nils R. Sandell</cp:lastModifiedBy>
  <cp:revision>295</cp:revision>
  <dcterms:created xsi:type="dcterms:W3CDTF">2016-04-10T16:59:44Z</dcterms:created>
  <dcterms:modified xsi:type="dcterms:W3CDTF">2020-07-10T16:42:10Z</dcterms:modified>
</cp:coreProperties>
</file>